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93" r:id="rId2"/>
    <p:sldId id="278" r:id="rId3"/>
    <p:sldId id="294" r:id="rId4"/>
    <p:sldId id="295" r:id="rId5"/>
    <p:sldId id="296" r:id="rId6"/>
    <p:sldId id="297" r:id="rId7"/>
    <p:sldId id="289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0CBA"/>
    <a:srgbClr val="888888"/>
    <a:srgbClr val="AB7942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88"/>
    <p:restoredTop sz="94691"/>
  </p:normalViewPr>
  <p:slideViewPr>
    <p:cSldViewPr snapToGrid="0" snapToObjects="1">
      <p:cViewPr varScale="1">
        <p:scale>
          <a:sx n="150" d="100"/>
          <a:sy n="150" d="100"/>
        </p:scale>
        <p:origin x="16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3C85-56F9-EF48-AEBE-DA8072BA5C73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87B83-40B5-2949-BB49-B3066BA74C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401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1E805B-D614-D14D-8BDF-8304AC5FF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686306-7E40-7A48-81E2-45B0942ED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6FA93E-49A3-D34C-94E5-9E59D63E0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18-5BDD-F24D-8382-ED120CC84B58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49D3ED-EAD3-1149-8666-E8C177274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90AF63-982E-7445-8641-99CD75BB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9146-4656-D540-8E0C-AF90E10AA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68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67AEDE-4B66-984F-B1E9-BC9348D5B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CF67F09-7430-7642-864A-A802AA4E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66DFE7-B5CE-CA48-BD3D-2D47DDCF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18-5BDD-F24D-8382-ED120CC84B58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758478-394E-474C-B189-B805A4C4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CC2FD1-E157-F647-9331-142F1449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9146-4656-D540-8E0C-AF90E10AA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38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B5C3A27-92F7-244F-8CCE-3114630DF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BCE05B1-562A-A742-BB9F-07D94D945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8EA66B-3DCA-6546-A750-642F66DC6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18-5BDD-F24D-8382-ED120CC84B58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5D4D5B-B64B-B945-BD60-0DA88BA55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651253-8580-4848-97D2-0024F5557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9146-4656-D540-8E0C-AF90E10AA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525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70693-8B51-D54F-A9B6-66389CF69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A5F454-2A42-084A-817B-9463A3AA9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B178CD-358F-D14A-9A7A-4A252877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18-5BDD-F24D-8382-ED120CC84B58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9E5672-2154-1D4E-861C-4F96B31D4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C5083D-6133-1F4F-A560-A63BA801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9146-4656-D540-8E0C-AF90E10AA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49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588F1F-2DE3-B644-9773-819BCD74B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DDD8FA-F506-8B46-B37F-9F6E1D62E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DA1ECB-FE02-7140-872D-7EA30876D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18-5BDD-F24D-8382-ED120CC84B58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43D673-6AF8-FB49-9843-CE45E6727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6DB72F-978E-3542-8715-F628B1D7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9146-4656-D540-8E0C-AF90E10AA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49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EAC93F-8B49-BF49-8651-940676AC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40F5D7-18EA-3A4D-93D2-2CC0414EC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144ADD8-2729-6047-A576-B96B606F3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0ABE79-C446-BF4D-981D-52E1F15D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18-5BDD-F24D-8382-ED120CC84B58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A211FE-C3F3-D54B-80E1-93D08D187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959F08-69BC-744A-9A05-7A8D93830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9146-4656-D540-8E0C-AF90E10AA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949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1C9BEE-3B50-3E4D-BAE3-976F94E3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523E4F-E2E0-9B45-A6C9-1283B388C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04D8EF-5BD4-9A47-8716-61DA5C60B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A3F015E-DDD7-7D4F-A06F-12B30B647E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2B9E432-D57C-204D-958B-1174C0BCC0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80255A0-B863-E248-94F4-A2A8336F1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18-5BDD-F24D-8382-ED120CC84B58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A1622E6-B962-2546-A5FF-28B336677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EF9A215-7D06-0E44-A313-677CE4C9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9146-4656-D540-8E0C-AF90E10AA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71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49A2D-6DC6-2B49-AA10-2F03D73AD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9FFF40-C329-2243-9330-0B2669096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18-5BDD-F24D-8382-ED120CC84B58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3D8AF2-6884-744F-968A-DB4F1BE8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97548BB-81C2-DA45-B90B-EE3EF537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9146-4656-D540-8E0C-AF90E10AA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331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74E532-21EC-334B-A5CA-7B8660B9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18-5BDD-F24D-8382-ED120CC84B58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00B043-4069-814C-B18C-B99C7921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B6196C-4777-F14E-B0B4-9BE5A775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9146-4656-D540-8E0C-AF90E10AA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27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F9368D-7186-C741-A0EA-3E943E666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3F8373-6AB5-BA41-ABF9-ED54A2637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0D39041-5E14-BB47-94DA-687632905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E51B3C-7F58-EA4A-966A-91C9D467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18-5BDD-F24D-8382-ED120CC84B58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35B4A2-421D-844C-B05A-73FA0FCF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A5D92F-E4F6-D748-ADB7-36DEC737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9146-4656-D540-8E0C-AF90E10AA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898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2919C-CB5D-C940-9825-463D2AC0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F306DD3-C6F2-0C46-9BCE-C6E9F32E8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AF784-ECD2-4542-A15E-27A2AE8B0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ED7E76-2615-9240-9ED8-57B5A80E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18-5BDD-F24D-8382-ED120CC84B58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97D79C-D2AB-0741-97D6-DBC3B11A3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DCCA92-3A7B-5047-BDE9-C99370129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29146-4656-D540-8E0C-AF90E10AA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54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3D98A7E-D1C2-BC42-811C-364570B4C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97E840-A5E0-984E-BF37-A10062652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1F1194-C102-A249-B4FE-0CCE4DED9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6EB18-5BDD-F24D-8382-ED120CC84B58}" type="datetimeFigureOut">
              <a:rPr lang="fr-FR" smtClean="0"/>
              <a:t>02/07/2021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45618B-DFBD-B24C-9CE5-6ABD61B82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B8C2F1-4617-5145-8D47-2A7ACC7FF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29146-4656-D540-8E0C-AF90E10AA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944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BFD31C2-BA83-1F46-8F05-88F2C3BCF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06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781B2D85-AEDB-314F-A93F-79DF37385C82}"/>
              </a:ext>
            </a:extLst>
          </p:cNvPr>
          <p:cNvSpPr txBox="1"/>
          <p:nvPr/>
        </p:nvSpPr>
        <p:spPr>
          <a:xfrm>
            <a:off x="2268522" y="590875"/>
            <a:ext cx="161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</a:rPr>
              <a:t>VOIR + GRAND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3DB67E-1A56-3740-BF3C-4A5ED394876D}"/>
              </a:ext>
            </a:extLst>
          </p:cNvPr>
          <p:cNvSpPr txBox="1"/>
          <p:nvPr/>
        </p:nvSpPr>
        <p:spPr>
          <a:xfrm>
            <a:off x="854845" y="1227898"/>
            <a:ext cx="420218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Au delà de la production du premier produit  « Le </a:t>
            </a:r>
            <a:r>
              <a:rPr lang="fr-FR" sz="1200" dirty="0" err="1"/>
              <a:t>StandUp</a:t>
            </a:r>
            <a:r>
              <a:rPr lang="fr-FR" sz="1200" dirty="0"/>
              <a:t> » et des produits connexes déjà connus et intégrés dans l’expression de besoin initiale, nous présentons ici la liste des possibilités en adéquation avec la vision Grand Angle de la marque LOEVA</a:t>
            </a:r>
          </a:p>
          <a:p>
            <a:endParaRPr lang="fr-FR" sz="1200" dirty="0"/>
          </a:p>
          <a:p>
            <a:r>
              <a:rPr lang="fr-FR" sz="1200" dirty="0"/>
              <a:t>AUGMENTER RAPIDEMENT LE CATALOGUE PRODUIT </a:t>
            </a:r>
            <a:br>
              <a:rPr lang="fr-FR" sz="1200" dirty="0"/>
            </a:br>
            <a:r>
              <a:rPr lang="fr-FR" sz="1000" dirty="0"/>
              <a:t>base </a:t>
            </a:r>
            <a:r>
              <a:rPr lang="fr-FR" sz="1000" dirty="0" err="1"/>
              <a:t>biosourcée</a:t>
            </a:r>
            <a:r>
              <a:rPr lang="fr-FR" sz="1000" dirty="0"/>
              <a:t>, matériaux innovants et dans l’esprit ‘</a:t>
            </a:r>
            <a:r>
              <a:rPr lang="fr-FR" sz="1000" dirty="0" err="1"/>
              <a:t>recreate</a:t>
            </a:r>
            <a:r>
              <a:rPr lang="fr-FR" sz="1000" dirty="0"/>
              <a:t>’, qualité, innovation et singularité</a:t>
            </a:r>
          </a:p>
          <a:p>
            <a:endParaRPr lang="fr-FR" sz="1200" dirty="0"/>
          </a:p>
          <a:p>
            <a:r>
              <a:rPr lang="fr-FR" sz="1200" dirty="0"/>
              <a:t>Gamme de vêtements : </a:t>
            </a:r>
            <a:r>
              <a:rPr lang="fr-FR" sz="1000" dirty="0"/>
              <a:t>maillot de bain, tee-shirt, polo</a:t>
            </a:r>
          </a:p>
          <a:p>
            <a:r>
              <a:rPr lang="fr-FR" sz="1200" dirty="0"/>
              <a:t>Gamme d’accessoires cercle premium </a:t>
            </a:r>
            <a:r>
              <a:rPr lang="fr-FR" sz="1200" dirty="0" err="1"/>
              <a:t>loeva</a:t>
            </a:r>
            <a:r>
              <a:rPr lang="fr-FR" sz="1200" dirty="0"/>
              <a:t> : </a:t>
            </a:r>
            <a:r>
              <a:rPr lang="fr-FR" sz="1000" dirty="0"/>
              <a:t>serviette de plage, gourde alu, ceinture, montre, lunettes de soleil, crème solaire (bio respectueuse du corail), chapeau , casquette, bijoux</a:t>
            </a:r>
          </a:p>
          <a:p>
            <a:r>
              <a:rPr lang="fr-FR" sz="1200" dirty="0"/>
              <a:t>Gamme vêtement technique pour la pratique : </a:t>
            </a:r>
            <a:r>
              <a:rPr lang="fr-FR" sz="1000" dirty="0"/>
              <a:t>maillot de bain, lycra</a:t>
            </a:r>
          </a:p>
          <a:p>
            <a:r>
              <a:rPr lang="fr-FR" sz="1200" dirty="0"/>
              <a:t>Bagagerie </a:t>
            </a:r>
          </a:p>
          <a:p>
            <a:r>
              <a:rPr lang="fr-FR" sz="1200" dirty="0"/>
              <a:t>Goodies : </a:t>
            </a:r>
            <a:r>
              <a:rPr lang="fr-FR" sz="1000" dirty="0"/>
              <a:t>stickers, porte clés, </a:t>
            </a:r>
            <a:endParaRPr lang="fr-FR" sz="1200" dirty="0"/>
          </a:p>
          <a:p>
            <a:r>
              <a:rPr lang="fr-FR" sz="1200" dirty="0"/>
              <a:t>Autres : </a:t>
            </a:r>
            <a:r>
              <a:rPr lang="fr-FR" sz="1000" dirty="0"/>
              <a:t>trolley de transport planche, barre de toit, support de rangement</a:t>
            </a:r>
          </a:p>
          <a:p>
            <a:endParaRPr lang="fr-FR" sz="1000" dirty="0"/>
          </a:p>
          <a:p>
            <a:r>
              <a:rPr lang="fr-FR" sz="1000" dirty="0"/>
              <a:t>ESTIMATION BUDGÉTAIRE : 600 K€ recherche et production</a:t>
            </a:r>
          </a:p>
          <a:p>
            <a:endParaRPr lang="fr-FR" sz="10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6401A31-69CB-8B48-8CB7-DCC7A342E4C9}"/>
              </a:ext>
            </a:extLst>
          </p:cNvPr>
          <p:cNvSpPr txBox="1"/>
          <p:nvPr/>
        </p:nvSpPr>
        <p:spPr>
          <a:xfrm rot="5400000">
            <a:off x="11569073" y="3313584"/>
            <a:ext cx="10150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RE----------CREATE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A85F1C-DA99-EF41-9B25-E49C3EDDE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1" r="11782"/>
          <a:stretch/>
        </p:blipFill>
        <p:spPr>
          <a:xfrm>
            <a:off x="6096000" y="0"/>
            <a:ext cx="6841068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D02529-2CBD-6B4B-8FE0-4D21EAA06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739" y="4800599"/>
            <a:ext cx="2979384" cy="16764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270412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E6378EC-BF76-BF4B-BFB6-B2424DE3CBAA}"/>
              </a:ext>
            </a:extLst>
          </p:cNvPr>
          <p:cNvSpPr txBox="1"/>
          <p:nvPr/>
        </p:nvSpPr>
        <p:spPr>
          <a:xfrm>
            <a:off x="2031456" y="557009"/>
            <a:ext cx="161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</a:rPr>
              <a:t>VOIR + GRAND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7F7AE0-6FA9-C64A-A5F6-EEAD8B6A3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97"/>
          <a:stretch/>
        </p:blipFill>
        <p:spPr>
          <a:xfrm>
            <a:off x="-1166225" y="-63501"/>
            <a:ext cx="7554566" cy="69850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D755511-3250-5642-8F7C-7D665C01923C}"/>
              </a:ext>
            </a:extLst>
          </p:cNvPr>
          <p:cNvSpPr txBox="1"/>
          <p:nvPr/>
        </p:nvSpPr>
        <p:spPr>
          <a:xfrm>
            <a:off x="7408045" y="1130345"/>
            <a:ext cx="4202189" cy="5663089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DÉVELOPPER LES SERVICES</a:t>
            </a:r>
          </a:p>
          <a:p>
            <a:r>
              <a:rPr lang="fr-FR" sz="1200" dirty="0"/>
              <a:t>Avec la possibilité d’intégrer un service de location LOEVA dans les Hôtels Grand Luxe sélectionnés</a:t>
            </a:r>
            <a:r>
              <a:rPr lang="fr-FR" sz="1000" dirty="0"/>
              <a:t>.(à forte concurrence locale)</a:t>
            </a:r>
          </a:p>
          <a:p>
            <a:endParaRPr lang="fr-FR" sz="1200" dirty="0"/>
          </a:p>
          <a:p>
            <a:r>
              <a:rPr lang="fr-FR" sz="1200" dirty="0"/>
              <a:t>Avantages  : 	</a:t>
            </a:r>
            <a:r>
              <a:rPr lang="fr-FR" sz="1000" dirty="0"/>
              <a:t>- un point de valorisation important pour la marque à 	travers la qualité de prestation et de service</a:t>
            </a:r>
          </a:p>
          <a:p>
            <a:r>
              <a:rPr lang="fr-FR" sz="1000" dirty="0"/>
              <a:t>	- un point de vente en direct avec une clientèle ciblée</a:t>
            </a:r>
          </a:p>
          <a:p>
            <a:r>
              <a:rPr lang="fr-FR" sz="1000" dirty="0"/>
              <a:t>	- un retour d’expérience direct des clients, indispensable 	pour la R&amp;D</a:t>
            </a:r>
          </a:p>
          <a:p>
            <a:r>
              <a:rPr lang="fr-FR" sz="1000" dirty="0"/>
              <a:t>	- une relation valorisante gagnante/gagnante avec l’Hôtel 	partenaire </a:t>
            </a:r>
          </a:p>
          <a:p>
            <a:r>
              <a:rPr lang="fr-FR" sz="1000" dirty="0"/>
              <a:t>	- des écrins parfait pour la valorisation de la planche</a:t>
            </a:r>
          </a:p>
          <a:p>
            <a:endParaRPr lang="fr-FR" sz="1200" dirty="0"/>
          </a:p>
          <a:p>
            <a:r>
              <a:rPr lang="fr-FR" sz="1200" dirty="0"/>
              <a:t>Modèle économique estimé avec : </a:t>
            </a:r>
            <a:br>
              <a:rPr lang="fr-FR" sz="1200" dirty="0"/>
            </a:br>
            <a:r>
              <a:rPr lang="fr-FR" sz="1200" dirty="0"/>
              <a:t>	</a:t>
            </a:r>
            <a:r>
              <a:rPr lang="fr-FR" sz="1000" dirty="0"/>
              <a:t>-  l’activité de location, des cours de yoga, </a:t>
            </a:r>
            <a:r>
              <a:rPr lang="fr-FR" sz="1000" dirty="0" err="1"/>
              <a:t>pilate</a:t>
            </a:r>
            <a:r>
              <a:rPr lang="fr-FR" sz="1000" dirty="0"/>
              <a:t>, méditation, des ballades guidées jour/nuit </a:t>
            </a:r>
            <a:br>
              <a:rPr lang="fr-FR" sz="1000" dirty="0"/>
            </a:br>
            <a:r>
              <a:rPr lang="fr-FR" sz="1000" dirty="0"/>
              <a:t>Estimation basse : 3h/jour/planche =(3x100€ net)x 10 planches = moyenne de 3000 €/jour soit 90 000€/mois (selon modèle économique étudié et revu à la baisse d’un concurrent)</a:t>
            </a:r>
          </a:p>
          <a:p>
            <a:r>
              <a:rPr lang="fr-FR" sz="1000" dirty="0"/>
              <a:t>	- l’exclusivité gérée par contrat avec l’Hôtel partenaire (renouvellement annuel)</a:t>
            </a:r>
          </a:p>
          <a:p>
            <a:br>
              <a:rPr lang="fr-FR" sz="1200" dirty="0"/>
            </a:br>
            <a:r>
              <a:rPr lang="fr-FR" sz="1200" dirty="0"/>
              <a:t>Facteurs coûts estimés  : </a:t>
            </a:r>
          </a:p>
          <a:p>
            <a:r>
              <a:rPr lang="fr-FR" sz="1200" dirty="0"/>
              <a:t>	</a:t>
            </a:r>
            <a:r>
              <a:rPr lang="fr-FR" sz="1000" dirty="0"/>
              <a:t>- charges personnels, (hébergement et frais de bouche négocié avec l’Hôtel partenaire, 1 personne formée en France (contrat d’expatriation) et 2 contrats locaux (prof de </a:t>
            </a:r>
            <a:r>
              <a:rPr lang="fr-FR" sz="1000" dirty="0" err="1"/>
              <a:t>paddle</a:t>
            </a:r>
            <a:r>
              <a:rPr lang="fr-FR" sz="1000" dirty="0"/>
              <a:t>, océanographe etc..)</a:t>
            </a:r>
            <a:br>
              <a:rPr lang="fr-FR" sz="1000" dirty="0"/>
            </a:br>
            <a:r>
              <a:rPr lang="fr-FR" sz="1000" dirty="0"/>
              <a:t>	- investissement matériel, planche et local (</a:t>
            </a:r>
            <a:r>
              <a:rPr lang="fr-FR" sz="1000" dirty="0" err="1"/>
              <a:t>beach</a:t>
            </a:r>
            <a:r>
              <a:rPr lang="fr-FR" sz="1000" dirty="0"/>
              <a:t>-house)</a:t>
            </a:r>
          </a:p>
          <a:p>
            <a:r>
              <a:rPr lang="fr-FR" sz="1000" dirty="0"/>
              <a:t>	- pourcentage de rétribution à l’Hôtel</a:t>
            </a:r>
            <a:br>
              <a:rPr lang="fr-FR" sz="1000" dirty="0"/>
            </a:br>
            <a:r>
              <a:rPr lang="fr-FR" sz="1000" dirty="0"/>
              <a:t>	- déplacements des personnels</a:t>
            </a:r>
            <a:br>
              <a:rPr lang="fr-FR" sz="1000" dirty="0"/>
            </a:br>
            <a:r>
              <a:rPr lang="fr-FR" sz="1000" dirty="0"/>
              <a:t>	- communication</a:t>
            </a:r>
          </a:p>
          <a:p>
            <a:endParaRPr lang="fr-FR" sz="1000" dirty="0"/>
          </a:p>
          <a:p>
            <a:r>
              <a:rPr lang="fr-FR" sz="1000" dirty="0"/>
              <a:t>ESTIMATION BUDGÉTAIRE : Implémentation année 1  : 350 K€ / site</a:t>
            </a:r>
            <a:br>
              <a:rPr lang="fr-FR" sz="1000" dirty="0"/>
            </a:br>
            <a:r>
              <a:rPr lang="fr-FR" sz="1000" dirty="0"/>
              <a:t>	                  Année suivante : 250 K€</a:t>
            </a:r>
          </a:p>
          <a:p>
            <a:endParaRPr lang="fr-FR" sz="1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CED04CD-6483-794A-8711-98C43619961C}"/>
              </a:ext>
            </a:extLst>
          </p:cNvPr>
          <p:cNvSpPr txBox="1"/>
          <p:nvPr/>
        </p:nvSpPr>
        <p:spPr>
          <a:xfrm>
            <a:off x="8700167" y="372343"/>
            <a:ext cx="161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</a:rPr>
              <a:t>VOIR + GRAND </a:t>
            </a:r>
          </a:p>
        </p:txBody>
      </p:sp>
    </p:spTree>
    <p:extLst>
      <p:ext uri="{BB962C8B-B14F-4D97-AF65-F5344CB8AC3E}">
        <p14:creationId xmlns:p14="http://schemas.microsoft.com/office/powerpoint/2010/main" val="592638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CEB2161-0F43-BA48-A053-59C67AFF5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34" y="107950"/>
            <a:ext cx="12192000" cy="66421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81B2D85-AEDB-314F-A93F-79DF37385C82}"/>
              </a:ext>
            </a:extLst>
          </p:cNvPr>
          <p:cNvSpPr txBox="1"/>
          <p:nvPr/>
        </p:nvSpPr>
        <p:spPr>
          <a:xfrm>
            <a:off x="2031456" y="557009"/>
            <a:ext cx="1617943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</a:rPr>
              <a:t>VOIR + GRAND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3DB67E-1A56-3740-BF3C-4A5ED394876D}"/>
              </a:ext>
            </a:extLst>
          </p:cNvPr>
          <p:cNvSpPr txBox="1"/>
          <p:nvPr/>
        </p:nvSpPr>
        <p:spPr>
          <a:xfrm>
            <a:off x="756265" y="1572650"/>
            <a:ext cx="4202189" cy="4031873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AUGMENTER ET DÉLOCALISER L’ASSEMBLAGE FINAL</a:t>
            </a:r>
          </a:p>
          <a:p>
            <a:endParaRPr lang="fr-FR" sz="1200" dirty="0"/>
          </a:p>
          <a:p>
            <a:br>
              <a:rPr lang="fr-FR" sz="1200" dirty="0"/>
            </a:br>
            <a:r>
              <a:rPr lang="fr-FR" sz="1000" dirty="0"/>
              <a:t>Créer un point d’assemblage du produit fini, de stockage et de distribution.</a:t>
            </a:r>
          </a:p>
          <a:p>
            <a:endParaRPr lang="fr-FR" sz="1000" dirty="0"/>
          </a:p>
          <a:p>
            <a:r>
              <a:rPr lang="fr-FR" sz="1000" dirty="0"/>
              <a:t>Localisation :  	- Canada pour distribution verticale sur tout le continent 	Américain</a:t>
            </a:r>
          </a:p>
          <a:p>
            <a:r>
              <a:rPr lang="fr-FR" sz="1000" dirty="0"/>
              <a:t>	- Hong Kong pour distribution continent Asiatique, 	Indonésie, Japon</a:t>
            </a:r>
          </a:p>
          <a:p>
            <a:r>
              <a:rPr lang="fr-FR" sz="1000" dirty="0"/>
              <a:t>	  </a:t>
            </a:r>
          </a:p>
          <a:p>
            <a:endParaRPr lang="fr-FR" sz="1000" dirty="0"/>
          </a:p>
          <a:p>
            <a:r>
              <a:rPr lang="fr-FR" sz="1000" dirty="0"/>
              <a:t>L’intérêt est de limiter les temps de livraison pour les clients</a:t>
            </a:r>
          </a:p>
          <a:p>
            <a:r>
              <a:rPr lang="fr-FR" sz="1000" dirty="0"/>
              <a:t>Réduire les problématiques et les coûts par rapport à un modèle d’importation de produit fini, dans ce cas « Le </a:t>
            </a:r>
            <a:r>
              <a:rPr lang="fr-FR" sz="1000" dirty="0" err="1"/>
              <a:t>StandUp</a:t>
            </a:r>
            <a:r>
              <a:rPr lang="fr-FR" sz="1000" dirty="0"/>
              <a:t> » reste un produit Français mais dont l’assemblage final est signé sur place.</a:t>
            </a:r>
          </a:p>
          <a:p>
            <a:r>
              <a:rPr lang="fr-FR" sz="1000" dirty="0"/>
              <a:t>Dans le cas du continent Américain, cela permet de profiter des accords Canada-USA et réduire drastiquement les coûts.</a:t>
            </a:r>
            <a:endParaRPr lang="fr-FR" sz="1200" dirty="0"/>
          </a:p>
          <a:p>
            <a:endParaRPr lang="fr-FR" sz="1000" dirty="0"/>
          </a:p>
          <a:p>
            <a:r>
              <a:rPr lang="fr-FR" sz="1000" dirty="0"/>
              <a:t>ESTIMATION BUDGÉTAIRE : </a:t>
            </a:r>
          </a:p>
          <a:p>
            <a:endParaRPr lang="fr-FR" sz="1000" dirty="0"/>
          </a:p>
          <a:p>
            <a:r>
              <a:rPr lang="fr-FR" sz="1000" dirty="0"/>
              <a:t>1 Logisticien &amp; 1 technicien d’assemblage : 150 K€/an </a:t>
            </a:r>
          </a:p>
          <a:p>
            <a:r>
              <a:rPr lang="fr-FR" sz="1000" dirty="0"/>
              <a:t>1 Local : 35 K€/an TTC (assurance, sécurité)</a:t>
            </a:r>
          </a:p>
          <a:p>
            <a:r>
              <a:rPr lang="fr-FR" sz="1000" dirty="0"/>
              <a:t>Frais divers : 15 K€</a:t>
            </a:r>
          </a:p>
          <a:p>
            <a:r>
              <a:rPr lang="fr-FR" sz="1000" dirty="0"/>
              <a:t>Total estimé de  200 K€ /an</a:t>
            </a:r>
          </a:p>
          <a:p>
            <a:endParaRPr lang="fr-FR" sz="10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6401A31-69CB-8B48-8CB7-DCC7A342E4C9}"/>
              </a:ext>
            </a:extLst>
          </p:cNvPr>
          <p:cNvSpPr txBox="1"/>
          <p:nvPr/>
        </p:nvSpPr>
        <p:spPr>
          <a:xfrm rot="5400000">
            <a:off x="11569073" y="3313584"/>
            <a:ext cx="10150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RE----------CREATE</a:t>
            </a:r>
          </a:p>
        </p:txBody>
      </p:sp>
    </p:spTree>
    <p:extLst>
      <p:ext uri="{BB962C8B-B14F-4D97-AF65-F5344CB8AC3E}">
        <p14:creationId xmlns:p14="http://schemas.microsoft.com/office/powerpoint/2010/main" val="4049765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A19E03D-D547-174E-9E04-55F5909A5A65}"/>
              </a:ext>
            </a:extLst>
          </p:cNvPr>
          <p:cNvSpPr txBox="1"/>
          <p:nvPr/>
        </p:nvSpPr>
        <p:spPr>
          <a:xfrm>
            <a:off x="2031456" y="557009"/>
            <a:ext cx="1617943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</a:rPr>
              <a:t>VOIR + GRAND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F56CA6-D556-494A-85FE-2AE838C3A6F4}"/>
              </a:ext>
            </a:extLst>
          </p:cNvPr>
          <p:cNvSpPr txBox="1"/>
          <p:nvPr/>
        </p:nvSpPr>
        <p:spPr>
          <a:xfrm>
            <a:off x="756265" y="1572650"/>
            <a:ext cx="4202189" cy="4185761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ORCHESTRER PLUS DE  VENTES </a:t>
            </a:r>
          </a:p>
          <a:p>
            <a:endParaRPr lang="fr-FR" sz="1200" dirty="0"/>
          </a:p>
          <a:p>
            <a:br>
              <a:rPr lang="fr-FR" sz="1200" dirty="0"/>
            </a:br>
            <a:r>
              <a:rPr lang="fr-FR" sz="1000" dirty="0"/>
              <a:t>CRÉER UN PROFIL DE DISTRIBUTEUR AGRÉE PAR SÉLECTION AVEC :</a:t>
            </a:r>
          </a:p>
          <a:p>
            <a:endParaRPr lang="fr-FR" sz="1000" dirty="0"/>
          </a:p>
          <a:p>
            <a:endParaRPr lang="fr-FR" sz="1000" dirty="0"/>
          </a:p>
          <a:p>
            <a:r>
              <a:rPr lang="fr-FR" sz="1000" dirty="0"/>
              <a:t>	- Show Room Luxe </a:t>
            </a:r>
            <a:br>
              <a:rPr lang="fr-FR" sz="1000" dirty="0"/>
            </a:br>
            <a:r>
              <a:rPr lang="fr-FR" sz="1000" dirty="0"/>
              <a:t>	- Volume d’affaire garanti à l’année </a:t>
            </a:r>
          </a:p>
          <a:p>
            <a:r>
              <a:rPr lang="fr-FR" sz="1000" dirty="0"/>
              <a:t>	- Contrat payant d’exclusivité par zonage	</a:t>
            </a:r>
          </a:p>
          <a:p>
            <a:r>
              <a:rPr lang="fr-FR" sz="1000" dirty="0"/>
              <a:t>	- Accès à la clientèle pour LOEVA</a:t>
            </a:r>
          </a:p>
          <a:p>
            <a:r>
              <a:rPr lang="fr-FR" sz="1000" dirty="0"/>
              <a:t>	- Communication et goodies partagés</a:t>
            </a:r>
          </a:p>
          <a:p>
            <a:endParaRPr lang="fr-FR" sz="1000" dirty="0"/>
          </a:p>
          <a:p>
            <a:endParaRPr lang="fr-FR" sz="1000" dirty="0"/>
          </a:p>
          <a:p>
            <a:r>
              <a:rPr lang="fr-FR" sz="1000" dirty="0"/>
              <a:t>CRÉER UN POINT DE REPRÉSENTATION COMMERCIALE À MONACO.</a:t>
            </a:r>
          </a:p>
          <a:p>
            <a:endParaRPr lang="fr-FR" sz="1000" dirty="0"/>
          </a:p>
          <a:p>
            <a:r>
              <a:rPr lang="fr-FR" sz="1000" dirty="0"/>
              <a:t>A l’instar de l’Hôtel du Palais de Biarritz, il s’agit de pouvoir recevoir les clients privilégiés dans un environnement propice à l’image de marque de LOEVA et de ses produits.</a:t>
            </a:r>
          </a:p>
          <a:p>
            <a:r>
              <a:rPr lang="fr-FR" sz="1000" dirty="0"/>
              <a:t>Les tractations sont en cours à Monaco avec le Monaco Yachts Club.</a:t>
            </a:r>
          </a:p>
          <a:p>
            <a:endParaRPr lang="fr-FR" sz="1000" dirty="0"/>
          </a:p>
          <a:p>
            <a:endParaRPr lang="fr-FR" sz="1000" dirty="0"/>
          </a:p>
          <a:p>
            <a:r>
              <a:rPr lang="fr-FR" sz="1000" dirty="0"/>
              <a:t>FINALISER LES COLLABORATIONS AVEC D’AUTRES MARQUES PRESTIGIEUSES</a:t>
            </a:r>
          </a:p>
          <a:p>
            <a:endParaRPr lang="fr-FR" sz="1000" dirty="0"/>
          </a:p>
          <a:p>
            <a:r>
              <a:rPr lang="fr-FR" sz="1000" dirty="0"/>
              <a:t>Contrat de collaboration = série limitée et siglée par une autre marque (ex : les bateaux RIVA, Princess)</a:t>
            </a:r>
          </a:p>
          <a:p>
            <a:endParaRPr lang="fr-FR" sz="1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F89614-9B78-1A48-A5AD-B2EBBED8F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57"/>
          <a:stretch/>
        </p:blipFill>
        <p:spPr>
          <a:xfrm>
            <a:off x="6096000" y="-76201"/>
            <a:ext cx="7781132" cy="70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5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A19E03D-D547-174E-9E04-55F5909A5A65}"/>
              </a:ext>
            </a:extLst>
          </p:cNvPr>
          <p:cNvSpPr txBox="1"/>
          <p:nvPr/>
        </p:nvSpPr>
        <p:spPr>
          <a:xfrm>
            <a:off x="2031456" y="557009"/>
            <a:ext cx="1617943" cy="369332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</a:rPr>
              <a:t>VOIR + GRAND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5F56CA6-D556-494A-85FE-2AE838C3A6F4}"/>
              </a:ext>
            </a:extLst>
          </p:cNvPr>
          <p:cNvSpPr txBox="1"/>
          <p:nvPr/>
        </p:nvSpPr>
        <p:spPr>
          <a:xfrm>
            <a:off x="670509" y="1462584"/>
            <a:ext cx="4587291" cy="433965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AUGMENTER LA COMMUNICATION DE MARQUE </a:t>
            </a:r>
          </a:p>
          <a:p>
            <a:endParaRPr lang="fr-FR" sz="1200" dirty="0"/>
          </a:p>
          <a:p>
            <a:r>
              <a:rPr lang="fr-FR" sz="1000" dirty="0"/>
              <a:t>Valorisation du positionnement dans le luxe et surtout dans la démarche de production </a:t>
            </a:r>
            <a:r>
              <a:rPr lang="fr-FR" sz="1000" dirty="0" err="1"/>
              <a:t>éco-responsable</a:t>
            </a:r>
            <a:r>
              <a:rPr lang="fr-FR" sz="1000" dirty="0"/>
              <a:t> de LOEVA</a:t>
            </a:r>
          </a:p>
          <a:p>
            <a:endParaRPr lang="fr-FR" sz="1000" dirty="0"/>
          </a:p>
          <a:p>
            <a:r>
              <a:rPr lang="fr-FR" sz="1000" dirty="0"/>
              <a:t>Participer à des évènements, sponsoriser, valoriser  la bio- production, le recyclage et les initiatives éco-citoyennes.</a:t>
            </a:r>
          </a:p>
          <a:p>
            <a:endParaRPr lang="fr-FR" sz="1000" dirty="0"/>
          </a:p>
          <a:p>
            <a:r>
              <a:rPr lang="fr-FR" sz="1000" dirty="0"/>
              <a:t>Augmenter nos participations à des programmes qui font sens, comme le repeuplement du corail dans les lagons.</a:t>
            </a:r>
          </a:p>
          <a:p>
            <a:endParaRPr lang="fr-FR" sz="1000" dirty="0"/>
          </a:p>
          <a:p>
            <a:r>
              <a:rPr lang="fr-FR" sz="1000" dirty="0"/>
              <a:t>AUGMENTER LA RECHERCHE ET LE DEVELOPPEMENT </a:t>
            </a:r>
          </a:p>
          <a:p>
            <a:endParaRPr lang="fr-FR" sz="1000" dirty="0"/>
          </a:p>
          <a:p>
            <a:r>
              <a:rPr lang="fr-FR" sz="1000" dirty="0"/>
              <a:t>AUGMENTER LA PRODUCTION </a:t>
            </a:r>
          </a:p>
          <a:p>
            <a:endParaRPr lang="fr-FR" sz="1000" dirty="0"/>
          </a:p>
          <a:p>
            <a:r>
              <a:rPr lang="fr-FR" sz="1000" dirty="0"/>
              <a:t>Estimation Globale :  1M€</a:t>
            </a:r>
          </a:p>
          <a:p>
            <a:endParaRPr lang="fr-FR" sz="1000" dirty="0"/>
          </a:p>
          <a:p>
            <a:r>
              <a:rPr lang="fr-FR" sz="1000" dirty="0"/>
              <a:t>CONCLUSION : </a:t>
            </a:r>
          </a:p>
          <a:p>
            <a:endParaRPr lang="fr-FR" sz="1000" dirty="0"/>
          </a:p>
          <a:p>
            <a:r>
              <a:rPr lang="fr-FR" sz="1000" dirty="0"/>
              <a:t>Les besoins initialement exprimés de 500-1000 K€ avec montée en charge progressive augmentent jusqu’ à 3 M€ dans cette vision optimisée du potentiel de LOEVA et pour un lancement global d’envergure internationale.</a:t>
            </a:r>
          </a:p>
          <a:p>
            <a:r>
              <a:rPr lang="fr-FR" sz="1000" dirty="0"/>
              <a:t>Cela permet d’assoir confortablement la marque dans ses objectifs de production , d’image et de qualité sur le long terme.</a:t>
            </a:r>
          </a:p>
          <a:p>
            <a:endParaRPr lang="fr-FR" sz="1000" dirty="0"/>
          </a:p>
          <a:p>
            <a:endParaRPr lang="fr-FR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CFBFA0-F013-2649-AC86-94F4D3206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2"/>
          <a:stretch/>
        </p:blipFill>
        <p:spPr>
          <a:xfrm>
            <a:off x="6341533" y="-59267"/>
            <a:ext cx="6717036" cy="69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42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6D1FC65-25C9-AF45-838F-4DA278BC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8378890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24115</TotalTime>
  <Words>200</Words>
  <Application>Microsoft Macintosh PowerPoint</Application>
  <PresentationFormat>Grand écran</PresentationFormat>
  <Paragraphs>92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Laurent Jaurey</cp:lastModifiedBy>
  <cp:revision>138</cp:revision>
  <cp:lastPrinted>2021-05-11T13:05:29Z</cp:lastPrinted>
  <dcterms:created xsi:type="dcterms:W3CDTF">2020-04-27T08:42:51Z</dcterms:created>
  <dcterms:modified xsi:type="dcterms:W3CDTF">2021-07-02T13:55:32Z</dcterms:modified>
</cp:coreProperties>
</file>